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Inter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752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65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918341"/>
            <a:ext cx="730924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Neurolathyrism in Ethiopia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967282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Prevalence, Associated Factors, and Social Status in Delanta, Amhara Region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793790" y="4948238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Andualem Endrias Yesuf, MD, MSc | Yemsirach Abera Ayele, MD, MSc</a:t>
            </a:r>
            <a:endParaRPr lang="en-US" sz="1750" dirty="0"/>
          </a:p>
        </p:txBody>
      </p:sp>
      <p:pic>
        <p:nvPicPr>
          <p:cNvPr id="6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BD75007D-C786-C47B-AF22-1474633377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57" y="248045"/>
            <a:ext cx="2657336" cy="1228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7F0C47-E269-F922-81EF-B6EF1431A160}"/>
              </a:ext>
            </a:extLst>
          </p:cNvPr>
          <p:cNvSpPr txBox="1"/>
          <p:nvPr/>
        </p:nvSpPr>
        <p:spPr>
          <a:xfrm>
            <a:off x="2189366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2ECF7E98-E151-B51F-240F-42DF875F22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5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3174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58270" y="527804"/>
            <a:ext cx="5293995" cy="5998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Implications for Action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6158270" y="1415534"/>
            <a:ext cx="7800261" cy="1428155"/>
          </a:xfrm>
          <a:prstGeom prst="roundRect">
            <a:avLst>
              <a:gd name="adj" fmla="val 5646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357818" y="1615083"/>
            <a:ext cx="2399586" cy="299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Food Security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6357818" y="2030016"/>
            <a:ext cx="7401163" cy="6141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Address underlying food insecurity driving grass pea consumption in vulnerable populations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6158270" y="3035618"/>
            <a:ext cx="7800261" cy="1428155"/>
          </a:xfrm>
          <a:prstGeom prst="roundRect">
            <a:avLst>
              <a:gd name="adj" fmla="val 5646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357818" y="3235166"/>
            <a:ext cx="2754630" cy="299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Education &amp; Awareness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6357818" y="3650099"/>
            <a:ext cx="7401163" cy="6141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Target literacy programs and health education, especially for at-risk male populations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6158270" y="4655701"/>
            <a:ext cx="7800261" cy="1428155"/>
          </a:xfrm>
          <a:prstGeom prst="roundRect">
            <a:avLst>
              <a:gd name="adj" fmla="val 5646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357818" y="4855250"/>
            <a:ext cx="2399586" cy="299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Social Support</a:t>
            </a:r>
            <a:endParaRPr lang="en-US" sz="1850" dirty="0"/>
          </a:p>
        </p:txBody>
      </p:sp>
      <p:sp>
        <p:nvSpPr>
          <p:cNvPr id="12" name="Text 9"/>
          <p:cNvSpPr/>
          <p:nvPr/>
        </p:nvSpPr>
        <p:spPr>
          <a:xfrm>
            <a:off x="6357818" y="5270182"/>
            <a:ext cx="7401163" cy="6141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Develop support systems for patients to prevent educational dropout and family dissolution</a:t>
            </a:r>
            <a:endParaRPr lang="en-US" sz="1500" dirty="0"/>
          </a:p>
        </p:txBody>
      </p:sp>
      <p:sp>
        <p:nvSpPr>
          <p:cNvPr id="13" name="Shape 10"/>
          <p:cNvSpPr/>
          <p:nvPr/>
        </p:nvSpPr>
        <p:spPr>
          <a:xfrm>
            <a:off x="6158270" y="6275784"/>
            <a:ext cx="7800261" cy="1428155"/>
          </a:xfrm>
          <a:prstGeom prst="roundRect">
            <a:avLst>
              <a:gd name="adj" fmla="val 5646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6357818" y="6475333"/>
            <a:ext cx="2774633" cy="299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Economic Interventions</a:t>
            </a:r>
            <a:endParaRPr lang="en-US" sz="1850" dirty="0"/>
          </a:p>
        </p:txBody>
      </p:sp>
      <p:sp>
        <p:nvSpPr>
          <p:cNvPr id="15" name="Text 12"/>
          <p:cNvSpPr/>
          <p:nvPr/>
        </p:nvSpPr>
        <p:spPr>
          <a:xfrm>
            <a:off x="6357818" y="6890266"/>
            <a:ext cx="7401163" cy="6141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Support households with farmland access and economic alternatives to reduce vulnerability</a:t>
            </a:r>
            <a:endParaRPr lang="en-US" sz="1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90719"/>
            <a:ext cx="602277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About the Researcher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294811"/>
            <a:ext cx="4205168" cy="420516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59981" y="2266474"/>
            <a:ext cx="438757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Dr. Yemsirach Abera Ayele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5559981" y="2918579"/>
            <a:ext cx="828413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2025-2026 Chevening Scholar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5559981" y="3485555"/>
            <a:ext cx="828413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MSc Global Public Health and Policy, Queen Mary University of London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559981" y="4052530"/>
            <a:ext cx="828413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Medical Doctor and researcher from Ethiopia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5559981" y="4494728"/>
            <a:ext cx="828413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Founded Trinity Antenatal Consultancy in Addis Ababa (2023)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5559981" y="4936927"/>
            <a:ext cx="828413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Provided healthcare in conflict-affected areas at Ethiopian Federal Police Hospital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5559981" y="5742027"/>
            <a:ext cx="828413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Established makeshift clinics during humanitarian crises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5559981" y="6309003"/>
            <a:ext cx="828413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Committed to strengthening healthcare systems and advancing maternal health in Ethiopia and beyond</a:t>
            </a:r>
            <a:endParaRPr lang="en-US" sz="175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E934B8-F8FB-0930-DFF8-8187C872C8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3958" y="709096"/>
            <a:ext cx="1554480" cy="1973536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154F14EF-9701-F900-4F8B-7B0CAA129A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343" y="555822"/>
            <a:ext cx="2657336" cy="122893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619AD53-CF3C-9204-86BE-FADA5D9ACA65}"/>
              </a:ext>
            </a:extLst>
          </p:cNvPr>
          <p:cNvSpPr txBox="1"/>
          <p:nvPr/>
        </p:nvSpPr>
        <p:spPr>
          <a:xfrm>
            <a:off x="8982052" y="1784754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5" name="Picture 14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76991B67-41BE-68F1-B0A5-62F8D34604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171" y="558399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00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64115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Understanding Neurolathyrism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62569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What is it?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6280190" y="4206835"/>
            <a:ext cx="3501509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debilitating neurodegenerative disorder caused by consuming Lathyrus sativus (grass pea), creating significant public health challenges in Ethiopia and globally.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10342721" y="362569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Why it matters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0342721" y="4206835"/>
            <a:ext cx="3501509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This condition affects vulnerable populations who depend on grass pea as a food source during drought and food insecurity, leading to permanent disability.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0459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Research Approach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667000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01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3022044"/>
            <a:ext cx="6407944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93790" y="31963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Study Design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93790" y="3686770"/>
            <a:ext cx="64079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Community-based cross-sectional survey conducted February-March 2023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428548" y="2667000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02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7428548" y="3022044"/>
            <a:ext cx="6408063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428548" y="31963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Sample Selection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428548" y="3686770"/>
            <a:ext cx="640806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480 randomly selected individuals in Delanta district using multistage sampling technique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93790" y="4809411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03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793790" y="5164455"/>
            <a:ext cx="6407944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793790" y="53387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Data Collection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793790" y="5829181"/>
            <a:ext cx="64079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Structured questionnaire with written informed consent from all participants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7428548" y="4809411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04</a:t>
            </a:r>
            <a:endParaRPr lang="en-US" sz="1750" dirty="0"/>
          </a:p>
        </p:txBody>
      </p:sp>
      <p:sp>
        <p:nvSpPr>
          <p:cNvPr id="16" name="Shape 14"/>
          <p:cNvSpPr/>
          <p:nvPr/>
        </p:nvSpPr>
        <p:spPr>
          <a:xfrm>
            <a:off x="7428548" y="5164455"/>
            <a:ext cx="6408063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428548" y="53387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Analysis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7428548" y="5829181"/>
            <a:ext cx="640806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Statistical analysis using Epi version 7.2 and SPSS version 26.0, P value &lt; 0.05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237899"/>
            <a:ext cx="7556421" cy="14176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1150"/>
              </a:lnSpc>
              <a:buNone/>
            </a:pPr>
            <a:r>
              <a:rPr lang="en-US" sz="89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11.9%</a:t>
            </a:r>
            <a:endParaRPr lang="en-US" sz="8900" dirty="0"/>
          </a:p>
        </p:txBody>
      </p:sp>
      <p:sp>
        <p:nvSpPr>
          <p:cNvPr id="4" name="Text 1"/>
          <p:cNvSpPr/>
          <p:nvPr/>
        </p:nvSpPr>
        <p:spPr>
          <a:xfrm>
            <a:off x="6280190" y="3995738"/>
            <a:ext cx="6574393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Prevalence of Neurolathyrism</a:t>
            </a:r>
            <a:endParaRPr lang="en-US" sz="3550" dirty="0"/>
          </a:p>
        </p:txBody>
      </p:sp>
      <p:sp>
        <p:nvSpPr>
          <p:cNvPr id="5" name="Text 2"/>
          <p:cNvSpPr/>
          <p:nvPr/>
        </p:nvSpPr>
        <p:spPr>
          <a:xfrm>
            <a:off x="6280190" y="4902875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Of 470 study participants, 56 individuals reported having neurolathyrism in the Delanta district, revealing a notably high prevalence in this population.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78900"/>
            <a:ext cx="623542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Individual Risk Factors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841308"/>
            <a:ext cx="4196358" cy="2728436"/>
          </a:xfrm>
          <a:prstGeom prst="roundRect">
            <a:avLst>
              <a:gd name="adj" fmla="val 349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028224" y="3075742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5390" y="3262789"/>
            <a:ext cx="306110" cy="30611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28224" y="3982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Older Age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028224" y="4473416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AOR = 2.69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1028224" y="4972407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95% CI = 1.064-9.341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216962" y="2841308"/>
            <a:ext cx="4196358" cy="2728436"/>
          </a:xfrm>
          <a:prstGeom prst="roundRect">
            <a:avLst>
              <a:gd name="adj" fmla="val 349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5451396" y="3075742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38562" y="3262789"/>
            <a:ext cx="306110" cy="30611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451396" y="3982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Male Sex</a:t>
            </a:r>
            <a:endParaRPr lang="en-US" sz="2200" dirty="0"/>
          </a:p>
        </p:txBody>
      </p:sp>
      <p:sp>
        <p:nvSpPr>
          <p:cNvPr id="13" name="Text 9"/>
          <p:cNvSpPr/>
          <p:nvPr/>
        </p:nvSpPr>
        <p:spPr>
          <a:xfrm>
            <a:off x="5451396" y="4473416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AOR = 3.569</a:t>
            </a:r>
            <a:endParaRPr lang="en-US" sz="1750" dirty="0"/>
          </a:p>
        </p:txBody>
      </p:sp>
      <p:sp>
        <p:nvSpPr>
          <p:cNvPr id="14" name="Text 10"/>
          <p:cNvSpPr/>
          <p:nvPr/>
        </p:nvSpPr>
        <p:spPr>
          <a:xfrm>
            <a:off x="5451396" y="4972407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95% CI = 1.794-7.098</a:t>
            </a:r>
            <a:endParaRPr lang="en-US" sz="1750" dirty="0"/>
          </a:p>
        </p:txBody>
      </p:sp>
      <p:sp>
        <p:nvSpPr>
          <p:cNvPr id="15" name="Shape 11"/>
          <p:cNvSpPr/>
          <p:nvPr/>
        </p:nvSpPr>
        <p:spPr>
          <a:xfrm>
            <a:off x="9640133" y="2841308"/>
            <a:ext cx="4196358" cy="2728436"/>
          </a:xfrm>
          <a:prstGeom prst="roundRect">
            <a:avLst>
              <a:gd name="adj" fmla="val 349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2"/>
          <p:cNvSpPr/>
          <p:nvPr/>
        </p:nvSpPr>
        <p:spPr>
          <a:xfrm>
            <a:off x="9874568" y="3075742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61734" y="3262789"/>
            <a:ext cx="306110" cy="306110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9874568" y="3982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Cannot Read</a:t>
            </a:r>
            <a:endParaRPr lang="en-US" sz="2200" dirty="0"/>
          </a:p>
        </p:txBody>
      </p:sp>
      <p:sp>
        <p:nvSpPr>
          <p:cNvPr id="19" name="Text 14"/>
          <p:cNvSpPr/>
          <p:nvPr/>
        </p:nvSpPr>
        <p:spPr>
          <a:xfrm>
            <a:off x="9874568" y="4473416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AOR = 3.128</a:t>
            </a:r>
            <a:endParaRPr lang="en-US" sz="1750" dirty="0"/>
          </a:p>
        </p:txBody>
      </p:sp>
      <p:sp>
        <p:nvSpPr>
          <p:cNvPr id="20" name="Text 15"/>
          <p:cNvSpPr/>
          <p:nvPr/>
        </p:nvSpPr>
        <p:spPr>
          <a:xfrm>
            <a:off x="9874568" y="4972407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95% CI = 1.224-7.993</a:t>
            </a:r>
            <a:endParaRPr lang="en-US" sz="1750" dirty="0"/>
          </a:p>
        </p:txBody>
      </p:sp>
      <p:sp>
        <p:nvSpPr>
          <p:cNvPr id="21" name="Text 16"/>
          <p:cNvSpPr/>
          <p:nvPr/>
        </p:nvSpPr>
        <p:spPr>
          <a:xfrm>
            <a:off x="793790" y="5824895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Adjusted odds ratios reveal significant associations between neurolathyrism and demographic characteristics, with male sex showing the strongest correlation.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60377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9020" y="3348633"/>
            <a:ext cx="6377107" cy="650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Household-Level Factors</a:t>
            </a:r>
            <a:endParaRPr lang="en-US" sz="4100" dirty="0"/>
          </a:p>
        </p:txBody>
      </p:sp>
      <p:sp>
        <p:nvSpPr>
          <p:cNvPr id="4" name="Shape 1"/>
          <p:cNvSpPr/>
          <p:nvPr/>
        </p:nvSpPr>
        <p:spPr>
          <a:xfrm>
            <a:off x="729020" y="4546283"/>
            <a:ext cx="6332101" cy="2704148"/>
          </a:xfrm>
          <a:prstGeom prst="roundRect">
            <a:avLst>
              <a:gd name="adj" fmla="val 4058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706160" y="4546283"/>
            <a:ext cx="91440" cy="2704148"/>
          </a:xfrm>
          <a:prstGeom prst="roundRect">
            <a:avLst>
              <a:gd name="adj" fmla="val 95681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1028700" y="4777383"/>
            <a:ext cx="2603778" cy="325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Family Size</a:t>
            </a:r>
            <a:endParaRPr lang="en-US" sz="2050" dirty="0"/>
          </a:p>
        </p:txBody>
      </p:sp>
      <p:sp>
        <p:nvSpPr>
          <p:cNvPr id="7" name="Text 4"/>
          <p:cNvSpPr/>
          <p:nvPr/>
        </p:nvSpPr>
        <p:spPr>
          <a:xfrm>
            <a:off x="1028700" y="5311021"/>
            <a:ext cx="5801320" cy="3333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AOR = 2.332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028700" y="5831800"/>
            <a:ext cx="5801320" cy="3333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95% CI = 1.159-4.692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028700" y="6352580"/>
            <a:ext cx="5801320" cy="666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Larger families show increased risk, likely due to greater reliance on grass pea as an affordable food source.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7576899" y="4546283"/>
            <a:ext cx="6332101" cy="2704148"/>
          </a:xfrm>
          <a:prstGeom prst="roundRect">
            <a:avLst>
              <a:gd name="adj" fmla="val 4058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7554039" y="4546283"/>
            <a:ext cx="91440" cy="2704148"/>
          </a:xfrm>
          <a:prstGeom prst="roundRect">
            <a:avLst>
              <a:gd name="adj" fmla="val 95681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7876580" y="4777383"/>
            <a:ext cx="2603778" cy="325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Farmland Lease</a:t>
            </a:r>
            <a:endParaRPr lang="en-US" sz="2050" dirty="0"/>
          </a:p>
        </p:txBody>
      </p:sp>
      <p:sp>
        <p:nvSpPr>
          <p:cNvPr id="13" name="Text 10"/>
          <p:cNvSpPr/>
          <p:nvPr/>
        </p:nvSpPr>
        <p:spPr>
          <a:xfrm>
            <a:off x="7876580" y="5311021"/>
            <a:ext cx="5801320" cy="3333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AOR = 2.734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7876580" y="5831800"/>
            <a:ext cx="5801320" cy="3333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95% CI = 1.23-6.06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7876580" y="6352580"/>
            <a:ext cx="5801320" cy="666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Households leasing farmland face higher vulnerability, reflecting economic constraints and food insecurity.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374815"/>
            <a:ext cx="719768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Devastating Social Impact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2537103"/>
            <a:ext cx="3636407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73%</a:t>
            </a:r>
            <a:endParaRPr lang="en-US" sz="5850" dirty="0"/>
          </a:p>
        </p:txBody>
      </p:sp>
      <p:sp>
        <p:nvSpPr>
          <p:cNvPr id="5" name="Text 2"/>
          <p:cNvSpPr/>
          <p:nvPr/>
        </p:nvSpPr>
        <p:spPr>
          <a:xfrm>
            <a:off x="1008936" y="3568898"/>
            <a:ext cx="320599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School Discontinuation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93790" y="4059317"/>
            <a:ext cx="3636407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Patients forced to leave education due to lack of support systems and disability accommodations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4713684" y="2537103"/>
            <a:ext cx="3636526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21.4%</a:t>
            </a:r>
            <a:endParaRPr lang="en-US" sz="5850" dirty="0"/>
          </a:p>
        </p:txBody>
      </p:sp>
      <p:sp>
        <p:nvSpPr>
          <p:cNvPr id="8" name="Text 5"/>
          <p:cNvSpPr/>
          <p:nvPr/>
        </p:nvSpPr>
        <p:spPr>
          <a:xfrm>
            <a:off x="5114330" y="35688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Divorce Rate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713684" y="4059317"/>
            <a:ext cx="363652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Marriages dissolved after disease onset, highlighting social stigma and caregiving challenges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793790" y="5766078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Neurolathyrism creates profound social consequences beyond physical disability, disrupting education, relationships, and community integration.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92210"/>
            <a:ext cx="637139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Key Findings Summary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654617"/>
            <a:ext cx="1134070" cy="136088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154674" y="288143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High Prevalence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2154674" y="3371850"/>
            <a:ext cx="116819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11.9% prevalence rate demonstrates significant public health burden in Delanta district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4015502"/>
            <a:ext cx="1134070" cy="136088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154674" y="4242316"/>
            <a:ext cx="288809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Multiple Risk Factors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2154674" y="4732734"/>
            <a:ext cx="116819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Age, gender, education, family size, and economic status all contribute to vulnerability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5376386"/>
            <a:ext cx="1134070" cy="136088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154674" y="5603200"/>
            <a:ext cx="299311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Social Consequences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2154674" y="6093619"/>
            <a:ext cx="116819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Disease leads to educational disruption, relationship breakdown, and social isolation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</Words>
  <Application>Microsoft Office PowerPoint</Application>
  <PresentationFormat>Custom</PresentationFormat>
  <Paragraphs>89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Inter</vt:lpstr>
      <vt:lpstr>Inter Bold</vt:lpstr>
      <vt:lpstr>HGMaruGothicMPRO</vt:lpstr>
      <vt:lpstr>Inter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2025-11-25T10:05:06Z</dcterms:created>
  <dcterms:modified xsi:type="dcterms:W3CDTF">2025-11-26T06:39:02Z</dcterms:modified>
</cp:coreProperties>
</file>